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7" r:id="rId2"/>
    <p:sldId id="510" r:id="rId3"/>
    <p:sldId id="534" r:id="rId4"/>
    <p:sldId id="533" r:id="rId5"/>
    <p:sldId id="536" r:id="rId6"/>
    <p:sldId id="537" r:id="rId7"/>
    <p:sldId id="538" r:id="rId8"/>
    <p:sldId id="540" r:id="rId9"/>
    <p:sldId id="539" r:id="rId10"/>
    <p:sldId id="512" r:id="rId11"/>
    <p:sldId id="513" r:id="rId12"/>
    <p:sldId id="517" r:id="rId13"/>
    <p:sldId id="518" r:id="rId14"/>
    <p:sldId id="519" r:id="rId15"/>
    <p:sldId id="520" r:id="rId16"/>
    <p:sldId id="521" r:id="rId17"/>
    <p:sldId id="522" r:id="rId18"/>
    <p:sldId id="526" r:id="rId19"/>
    <p:sldId id="523" r:id="rId20"/>
    <p:sldId id="525" r:id="rId21"/>
    <p:sldId id="527" r:id="rId22"/>
    <p:sldId id="524" r:id="rId23"/>
    <p:sldId id="529" r:id="rId24"/>
    <p:sldId id="528" r:id="rId25"/>
    <p:sldId id="530" r:id="rId26"/>
    <p:sldId id="531" r:id="rId27"/>
    <p:sldId id="532" r:id="rId28"/>
    <p:sldId id="53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50"/>
    <p:restoredTop sz="96654"/>
  </p:normalViewPr>
  <p:slideViewPr>
    <p:cSldViewPr snapToGrid="0" snapToObjects="1">
      <p:cViewPr varScale="1">
        <p:scale>
          <a:sx n="87" d="100"/>
          <a:sy n="87" d="100"/>
        </p:scale>
        <p:origin x="23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7AB5-A096-4041-939A-1D17EC86292D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F51EB-4615-374C-8EA3-C922CD2C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239B1-42B7-1F40-AC76-5BDAE599CE1C}" type="datetime1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BC5A3-9707-9E4D-9277-15C38BC8C826}" type="datetime1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E84E5-623C-7247-8C9B-1E0F8ADA2764}" type="datetime1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DD01C-C1F4-D047-A649-1F1ACE95D3C5}" type="datetime1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A0DB7-9CD6-B442-9C2E-9FAFE013EA49}" type="datetime1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7EE5E-561E-314E-83DB-07A5C70EF1CC}" type="datetime1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00824-EE1D-0B40-85E7-A819C1407096}" type="datetime1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4E9E-5AF7-374B-9B3C-21F9FCE1DB5E}" type="datetime1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D3258-A568-8544-B1C9-B3E8E9E3CFA7}" type="datetime1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98A73-1756-AB47-A90C-29BEE9EE22EB}" type="datetime1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7676D-BE04-454A-96DD-ABD812CEE4C2}" type="datetime1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8EFB82-FC96-CD4F-B493-270395F914CC}" type="datetime1">
              <a:rPr lang="en-US" smtClean="0"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E7D1-FF3E-DF49-9F50-FE374A54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ODS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EFF1-D86A-9043-9DBF-CC557BE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Dispersion Strengthened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206-A5F1-E340-BC97-968E031D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60473" cy="4157663"/>
          </a:xfrm>
        </p:spPr>
        <p:txBody>
          <a:bodyPr/>
          <a:lstStyle/>
          <a:p>
            <a:r>
              <a:rPr lang="en-US" sz="2400" dirty="0"/>
              <a:t>Thermally stable oxide particles dispersed in the ferritic matrix improve the radiation resistance and creep resistance at high temperature</a:t>
            </a:r>
          </a:p>
          <a:p>
            <a:r>
              <a:rPr lang="en-US" sz="2400" dirty="0"/>
              <a:t>ODS steels have a strong potential for high burnup (long-life) and high temperature applications typical for SFR fuels </a:t>
            </a:r>
          </a:p>
          <a:p>
            <a:r>
              <a:rPr lang="en-US" sz="2400" dirty="0"/>
              <a:t>Typically, Y2O3 particles or Y2Ti2O7 particles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49E46-8EA4-A344-818B-2212F7BFF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150" y="2986881"/>
            <a:ext cx="42037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5EB184-87EF-E849-800C-0D490B6FCD7C}"/>
              </a:ext>
            </a:extLst>
          </p:cNvPr>
          <p:cNvSpPr/>
          <p:nvPr/>
        </p:nvSpPr>
        <p:spPr>
          <a:xfrm>
            <a:off x="6788150" y="5311556"/>
            <a:ext cx="4337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Y2O3 particle with surrounding matrix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C54A-98A1-F14E-AFCE-680361C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FADC-7EE9-664D-98EB-ADD9A9B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Y2O3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397-85C3-7742-9C01-3FD533E77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26839" cy="4157663"/>
          </a:xfrm>
        </p:spPr>
        <p:txBody>
          <a:bodyPr/>
          <a:lstStyle/>
          <a:p>
            <a:r>
              <a:rPr lang="en-US" sz="2400" dirty="0"/>
              <a:t>The fine distribution of Y2O3 particles is attained by the dissociation of stable Y2O3 particles which are forced to decomposed into the ferritic steel matrix during the mechanical alloying process </a:t>
            </a:r>
          </a:p>
          <a:p>
            <a:r>
              <a:rPr lang="en-US" sz="2400" dirty="0"/>
              <a:t>The lattice structure change of Y2O3 in the ODS steel during MA  consists of three stages: (1) destruction of the lattice structure, (2) formation of a blurry lattice structure, (3) appearance of amorphous areas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0061A-7774-FE48-A81C-66C0260FD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6439" y="1968500"/>
            <a:ext cx="4507121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A988-E9CB-D742-874D-CCADFE45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2250-8A26-004F-BF6B-85CD9B9E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5E9B-48DE-6140-9EFD-72516E8FE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8001" cy="4157663"/>
          </a:xfrm>
        </p:spPr>
        <p:txBody>
          <a:bodyPr/>
          <a:lstStyle/>
          <a:p>
            <a:r>
              <a:rPr lang="en-US" sz="2400" dirty="0"/>
              <a:t>For nuclear applications, the choice of 9 </a:t>
            </a:r>
            <a:r>
              <a:rPr lang="en-US" sz="2400" dirty="0" err="1"/>
              <a:t>wt</a:t>
            </a:r>
            <a:r>
              <a:rPr lang="en-US" sz="2400" dirty="0"/>
              <a:t>% Cr with a tempered martensitic matrix is preferable to suppress the ductility loss by irradiation hardening and improve the microstructure stability and creep strength at high temperature</a:t>
            </a:r>
          </a:p>
          <a:p>
            <a:r>
              <a:rPr lang="en-US" sz="2400" dirty="0"/>
              <a:t>The high-temperature strength of 9Cr-ODS is drastically improved by nano-scale oxide particles dispersion in the matrix</a:t>
            </a:r>
          </a:p>
          <a:p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938438-25F8-5642-A0A2-7CE72E34D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standard chemical composition of 9Cr-ODS being developed by the JAEA for SFR application is 9Cr–0.13C–0.2Ti–2W– 0.35Y2O3 (</a:t>
            </a:r>
            <a:r>
              <a:rPr lang="en-US" sz="2400" dirty="0" err="1"/>
              <a:t>wt</a:t>
            </a:r>
            <a:r>
              <a:rPr lang="en-US" sz="2400" dirty="0"/>
              <a:t>%)</a:t>
            </a:r>
          </a:p>
          <a:p>
            <a:r>
              <a:rPr lang="en-US" sz="2400" dirty="0"/>
              <a:t>The addition of titanium produces the nanoscale dispersion of oxide particles</a:t>
            </a:r>
          </a:p>
          <a:p>
            <a:r>
              <a:rPr lang="en-US" sz="2400" dirty="0"/>
              <a:t>Tungsten of 2 </a:t>
            </a:r>
            <a:r>
              <a:rPr lang="en-US" sz="2400" dirty="0" err="1"/>
              <a:t>wt</a:t>
            </a:r>
            <a:r>
              <a:rPr lang="en-US" sz="2400" dirty="0"/>
              <a:t>% is also added in order to improve high-temperature strength by means of solid solution hardening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151CE1-28E7-0440-931D-7D3128F1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7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61DF-75E8-9F4D-BBB5-104866D5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75AD-51FE-A643-8619-8752A536C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7150" cy="4157663"/>
          </a:xfrm>
        </p:spPr>
        <p:txBody>
          <a:bodyPr/>
          <a:lstStyle/>
          <a:p>
            <a:r>
              <a:rPr lang="en-US" sz="2400" dirty="0"/>
              <a:t>The microstructure of 9Cr-ODS steel cladding is basically tempered martensite, but includes some residual ferrite phases</a:t>
            </a:r>
          </a:p>
          <a:p>
            <a:r>
              <a:rPr lang="en-US" sz="2400" dirty="0"/>
              <a:t>Only the full martensite phase can be expected in 9Cr-ferritic steel without yttria under the same conditions</a:t>
            </a:r>
          </a:p>
          <a:p>
            <a:r>
              <a:rPr lang="en-US" sz="2400" dirty="0"/>
              <a:t>The high temperature strength is greatly improved with the ferrite, and thus control of ferrite is key in ODS fabrication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F21CA-97DA-744F-A244-483B5D200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750" y="2174081"/>
            <a:ext cx="3746500" cy="3746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C249-6A8F-8F42-B0A8-41127DC9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A4C9-302C-584D-9C86-2C7DBC5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Ferrite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87BD-DDA5-6141-8249-67125CE82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719455" cy="4157663"/>
          </a:xfrm>
        </p:spPr>
        <p:txBody>
          <a:bodyPr/>
          <a:lstStyle/>
          <a:p>
            <a:r>
              <a:rPr lang="en-US" sz="2400" dirty="0"/>
              <a:t>Annealing results in the formation and precipitation of Y–</a:t>
            </a:r>
            <a:r>
              <a:rPr lang="en-US" sz="2400" dirty="0" err="1"/>
              <a:t>Ti</a:t>
            </a:r>
            <a:r>
              <a:rPr lang="en-US" sz="2400" dirty="0"/>
              <a:t> complex oxide particles at elevated temperatures of 700C or higher</a:t>
            </a:r>
          </a:p>
          <a:p>
            <a:r>
              <a:rPr lang="en-US" sz="2400" dirty="0"/>
              <a:t>Since the reverse transformation of alpha (ferrite) to gamma (austenite) takes place at a temperature over 850C, alpha ferrite is attributed to the presence of the Y-</a:t>
            </a:r>
            <a:r>
              <a:rPr lang="en-US" sz="2400" dirty="0" err="1"/>
              <a:t>Ti</a:t>
            </a:r>
            <a:r>
              <a:rPr lang="en-US" sz="2400" dirty="0"/>
              <a:t>-O particles </a:t>
            </a:r>
          </a:p>
          <a:p>
            <a:r>
              <a:rPr lang="en-US" sz="2400" dirty="0"/>
              <a:t>These particles block the motion of the alpha-gamma interface, there by partly suppressing the reverse transformation from alpha to gamma-phase 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6AD46-F1D6-394D-8EC8-167284634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5B944-563A-004C-B53F-C804DA10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713795"/>
            <a:ext cx="3158114" cy="2663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CCFD-8543-6D45-95DD-DC73139F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DD29B-6E46-4544-957D-ECA5DDB8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054" y="4377782"/>
            <a:ext cx="4106285" cy="21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1033-CB55-8942-AE01-C8B5837C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79A1-3B09-DF46-9A93-98683CA21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1384" cy="4157663"/>
          </a:xfrm>
        </p:spPr>
        <p:txBody>
          <a:bodyPr/>
          <a:lstStyle/>
          <a:p>
            <a:r>
              <a:rPr lang="en-US" sz="2200" dirty="0"/>
              <a:t>The lifetime of a SFR cladding is mostly determined by the internal creep rupture strength with the internal pressure of the fission gas at a temperature of ~700C</a:t>
            </a:r>
          </a:p>
          <a:p>
            <a:r>
              <a:rPr lang="en-US" sz="2200" dirty="0"/>
              <a:t>PNC316 is austenitic steel used developed by JAEA for fast reactors</a:t>
            </a:r>
          </a:p>
          <a:p>
            <a:r>
              <a:rPr lang="en-US" sz="2200" dirty="0"/>
              <a:t>PNC-FMS is a F/M steel</a:t>
            </a:r>
          </a:p>
          <a:p>
            <a:r>
              <a:rPr lang="en-US" sz="2200" dirty="0"/>
              <a:t>9Cr-ODS steels have superior creep resistance and higher tensile strength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B42C74-CE2C-F142-A9D3-644EF0C675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0175" y="1675137"/>
            <a:ext cx="3512930" cy="26282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9CEDE-A0BD-EE47-B6CB-CBAED3EA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90C3F-FDB8-E246-8366-F94D73BA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47" y="4303423"/>
            <a:ext cx="4877905" cy="22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5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675C-6D70-8849-BEA6-D50291B2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 12Cr-ODS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2E5E-EBC1-074D-9EEB-DB62CC13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77338" cy="4157663"/>
          </a:xfrm>
        </p:spPr>
        <p:txBody>
          <a:bodyPr/>
          <a:lstStyle/>
          <a:p>
            <a:r>
              <a:rPr lang="en-US" sz="2400" dirty="0"/>
              <a:t>Development of ODS steels began with purely ferritic types, similar to MA957</a:t>
            </a:r>
          </a:p>
          <a:p>
            <a:r>
              <a:rPr lang="en-US" sz="2400" dirty="0"/>
              <a:t>While these types of steel exhibit excellent creep rupture resistance, there is anisotropy of the rupture strength</a:t>
            </a:r>
          </a:p>
          <a:p>
            <a:r>
              <a:rPr lang="en-US" sz="2400" dirty="0"/>
              <a:t>If the Y2O3 content is kept sufficiently low, an equiaxed grain structure can be maintained, providing more isotropic mechanical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3E652-25D8-5448-963A-7C5D0A43EC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3337" y="2139982"/>
            <a:ext cx="4898663" cy="34281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52196-9C58-5A40-81C5-07E9A23E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4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755-BC90-CE46-9CED-3B4D9993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5BDA-C087-6C40-BB35-55E0FC1E5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710178" cy="4157663"/>
          </a:xfrm>
        </p:spPr>
        <p:txBody>
          <a:bodyPr/>
          <a:lstStyle/>
          <a:p>
            <a:r>
              <a:rPr lang="en-US" sz="2400" dirty="0"/>
              <a:t>Nanostructured ferritic alloys (NFAs) are 12%–20% Cr ferritic stainless steels that are dispersion strengthened by a very high density of ultrafine Y-</a:t>
            </a:r>
            <a:r>
              <a:rPr lang="en-US" sz="2400" dirty="0" err="1"/>
              <a:t>Ti</a:t>
            </a:r>
            <a:r>
              <a:rPr lang="en-US" sz="2400" dirty="0"/>
              <a:t>-O nanofeatures</a:t>
            </a:r>
          </a:p>
          <a:p>
            <a:r>
              <a:rPr lang="en-US" sz="2400" dirty="0"/>
              <a:t>This high density can yield excellent strength and radiation resistance, but make fabrication processes very difficult</a:t>
            </a:r>
          </a:p>
          <a:p>
            <a:r>
              <a:rPr lang="en-US" sz="2400" dirty="0"/>
              <a:t>MA957 and </a:t>
            </a:r>
            <a:r>
              <a:rPr lang="en-US" sz="2400" dirty="0" err="1"/>
              <a:t>Eurofer</a:t>
            </a:r>
            <a:r>
              <a:rPr lang="en-US" sz="2400" dirty="0"/>
              <a:t> are examples of NFAs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D564C-32E5-F04C-8248-C5FC20022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7291" y="1414050"/>
            <a:ext cx="3554019" cy="2799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3E72A-B5C2-C743-A4B2-A5BF049C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6743-712F-C144-87E7-A1A36B0F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44" y="4047334"/>
            <a:ext cx="3422066" cy="27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4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44D7-3313-614F-BF08-E29C8988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r>
              <a:rPr lang="en-US" dirty="0"/>
              <a:t>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494F-CF83-544C-A2AC-27867D4E7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06085" cy="4157663"/>
          </a:xfrm>
        </p:spPr>
        <p:txBody>
          <a:bodyPr/>
          <a:lstStyle/>
          <a:p>
            <a:r>
              <a:rPr lang="en-US" sz="2400" dirty="0" err="1"/>
              <a:t>FeCrAl</a:t>
            </a:r>
            <a:r>
              <a:rPr lang="en-US" sz="2400" dirty="0"/>
              <a:t> steels, with and without ODS are of interest since Al-containing steels produce the stable alumina (Al2O3) scale to prevent direct reaction of Fe with steam </a:t>
            </a:r>
          </a:p>
          <a:p>
            <a:r>
              <a:rPr lang="en-US" sz="2400" dirty="0"/>
              <a:t>A nominal composition of Fe-10Cr-6.1Al-0.3Zr (wt%) with 0.3wt% Y2O3 has been studied by ORNL</a:t>
            </a:r>
          </a:p>
          <a:p>
            <a:r>
              <a:rPr lang="en-US" sz="2400" dirty="0"/>
              <a:t>Zr is added to prevent Y-Al oxide particle formation 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FA637-1809-E846-951E-B42506A505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5613" y="1836740"/>
            <a:ext cx="2736106" cy="26642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C1B08-0311-0F4F-AEAB-6A7CE001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DC1D2-73D7-324A-BA25-5CD94F38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34" y="4486564"/>
            <a:ext cx="3326034" cy="23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11B0-4D23-2B4F-B43C-D3DCA86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8C5C-C8E6-9340-A5EE-A2B64B84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3845418"/>
          </a:xfrm>
        </p:spPr>
        <p:txBody>
          <a:bodyPr/>
          <a:lstStyle/>
          <a:p>
            <a:r>
              <a:rPr lang="en-US" sz="2400" dirty="0"/>
              <a:t>Austenitic steels undergo excessive void swelling in fast reactor conditions</a:t>
            </a:r>
          </a:p>
          <a:p>
            <a:r>
              <a:rPr lang="en-US" sz="2400" dirty="0"/>
              <a:t>F/M steels have good mechanical properties, are cheap, and their microstructure can be tailored through composition and fabrication</a:t>
            </a:r>
          </a:p>
          <a:p>
            <a:r>
              <a:rPr lang="en-US" sz="2400" dirty="0"/>
              <a:t>M23C6 and monocarbide precipitate are prevalent both along grain boundaries and within the grains; M2X metallic precipitates form and can be converted to Laves phases</a:t>
            </a:r>
          </a:p>
          <a:p>
            <a:r>
              <a:rPr lang="en-US" sz="2400" dirty="0"/>
              <a:t>F/M steels swell very little due to fundamental nature of defects in ferrite, C-vacancy bonding, and dislocation-solute interactions</a:t>
            </a:r>
          </a:p>
          <a:p>
            <a:r>
              <a:rPr lang="en-US" sz="2400" dirty="0"/>
              <a:t>Tailoring of alloying elements has allowed for improved creep strength</a:t>
            </a:r>
          </a:p>
          <a:p>
            <a:r>
              <a:rPr lang="en-US" sz="2400" dirty="0"/>
              <a:t>Stress induced preferential nucleation/absorption (SIPN – SIPA)</a:t>
            </a:r>
          </a:p>
          <a:p>
            <a:r>
              <a:rPr lang="en-US" sz="2400" dirty="0"/>
              <a:t>Swelling interaction with creep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1B753-34BB-F24F-B8F2-0715B045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7F9F-ADCE-DB4E-9295-20A0F2B2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A10A-125C-914F-A7C7-41331C652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35210" cy="4157663"/>
          </a:xfrm>
        </p:spPr>
        <p:txBody>
          <a:bodyPr/>
          <a:lstStyle/>
          <a:p>
            <a:r>
              <a:rPr lang="en-US" sz="2400" dirty="0"/>
              <a:t>Hot steam oxidation tests are fairly limited in ODS steels</a:t>
            </a:r>
          </a:p>
          <a:p>
            <a:r>
              <a:rPr lang="en-US" sz="2400" dirty="0"/>
              <a:t>Additional Cr improves corrosion resistance, and Al content greater than 2 wt% provides a protective barrier</a:t>
            </a:r>
          </a:p>
          <a:p>
            <a:r>
              <a:rPr lang="en-US" sz="2400" dirty="0"/>
              <a:t>Excess oxygen content in the alloys can serve to suppress corrosion</a:t>
            </a:r>
          </a:p>
          <a:p>
            <a:r>
              <a:rPr lang="en-US" sz="2400" dirty="0"/>
              <a:t>In systems with high amounts of excess oxygen, Zr content can further aid in corrosion resistance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754D3-555F-AE47-9A17-7D2E28BA9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3259" y="695506"/>
            <a:ext cx="2914766" cy="32731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238E-4F69-AE46-87EE-D21D39E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E9C76-35B0-3147-9B73-05DC10DC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697" y="3910286"/>
            <a:ext cx="3159889" cy="29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BE9B-C400-5442-92D0-724AFAD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Na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BA1E-8B4D-BE47-92EC-C63956D71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OSD-steels display excellent compatibility with liquid sodium</a:t>
            </a:r>
          </a:p>
          <a:p>
            <a:r>
              <a:rPr lang="en-US" sz="2400" dirty="0"/>
              <a:t>Both 9Cr and 12Cr ODS steels show no degradation in UTS after prolonged exposure to Na</a:t>
            </a:r>
          </a:p>
          <a:p>
            <a:r>
              <a:rPr lang="en-US" sz="2400" dirty="0"/>
              <a:t>Creep rupture behavior of ODS steels in air is identical to that in liquid Na</a:t>
            </a:r>
          </a:p>
          <a:p>
            <a:r>
              <a:rPr lang="en-US" sz="2400" dirty="0"/>
              <a:t>Under irradiation, this corrosion behavior may change, but has not been thoroughly studied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07F39-A517-6F42-9D90-E201892D00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533" y="4131950"/>
            <a:ext cx="4887732" cy="24769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DED-53C9-7E49-8863-4C02BE27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19D58-2A93-DD46-9868-85843634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14" y="1886673"/>
            <a:ext cx="4588255" cy="22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09C-DA21-7540-89E8-50283E5B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F8BC-3EBA-9541-B4DE-DA6D04689A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stability of the oxide particles under irradiation is the key factor in these alloys maintaining their advantageous mechanical properties under operation</a:t>
            </a:r>
          </a:p>
          <a:p>
            <a:r>
              <a:rPr lang="en-US" sz="2400" dirty="0"/>
              <a:t>Ballistic dissolution is the ejection of atoms from oxide particles due to high energy PKAs and the disordering of the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845AE-D57F-2849-A8A2-A396C1B9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119CB-6631-3E43-B226-176ADE8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09" y="1788560"/>
            <a:ext cx="4712182" cy="45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EFC6-BB54-E442-AC8E-E1DDB5F9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CD68-0408-564F-A4D9-3F97EE64B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At higher temperatures where vacancy diffusion is possible, ballistic dissolution works in conjunction with irradiation-assisted diffusion and changes the dispersion of oxide particles</a:t>
            </a:r>
          </a:p>
          <a:p>
            <a:r>
              <a:rPr lang="en-US" sz="2400" dirty="0"/>
              <a:t>The atoms ejected from oxide particles can diffuse back to the original oxide particles, stay in the matrix, or reach other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4143-4F76-3F4C-A8D2-899BAEC87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Most research groups have reported that the size and number density of the oxide particles hardly change compared to how they were before irradiation</a:t>
            </a:r>
          </a:p>
          <a:p>
            <a:r>
              <a:rPr lang="en-US" sz="2400" dirty="0"/>
              <a:t>The predominant mechanism of these results are the recovery arising from back diffusion to the original oxide particles or re-join to other existing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08A5-E915-8046-B1FA-1740D010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DE86-875F-844A-9CC2-A1E7E5D0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F190-F817-6F46-85A9-C5A29076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270339" cy="4157663"/>
          </a:xfrm>
        </p:spPr>
        <p:txBody>
          <a:bodyPr/>
          <a:lstStyle/>
          <a:p>
            <a:r>
              <a:rPr lang="en-US" sz="2400" dirty="0"/>
              <a:t>A large number of irradiation experiments have been performed and analyzed to study the evolution of oxide particles</a:t>
            </a:r>
          </a:p>
          <a:p>
            <a:r>
              <a:rPr lang="en-US" sz="2400" dirty="0"/>
              <a:t>It appears that there is no correlation between irradiation dose, irradiation temperature, and the trend of change in size or number density of oxide particles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29A1-17C6-5243-8095-FB45BF16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F29E0-4F68-D340-B65A-6AAA874A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9" y="1922043"/>
            <a:ext cx="5809675" cy="415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EBB99-1AF9-C047-AF53-8E2FD947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22" y="2189775"/>
            <a:ext cx="4415031" cy="301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31F99-A896-B24D-BA57-237EE3E0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72" y="2795144"/>
            <a:ext cx="5126964" cy="3185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4D296-26B2-2D4C-B141-1AC33F0BD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369" y="4054812"/>
            <a:ext cx="4415031" cy="1641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97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F4E3-7598-CE4F-8390-8645EDC5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01105-EAF1-1D40-A760-9D39BABBD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3381" y="2218130"/>
            <a:ext cx="3594100" cy="340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8F-42A2-D14D-B3A3-8C45AE94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17366-C318-8645-942B-78459DB9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66" y="2154630"/>
            <a:ext cx="3860800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8C567-41A6-0145-A013-8516DF47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0" y="2218130"/>
            <a:ext cx="3746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4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3780-7CFC-824F-8D88-AC9CB2F2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013C-C1DC-B440-A0CC-BF81D9E92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Swelling:</a:t>
            </a:r>
          </a:p>
          <a:p>
            <a:pPr lvl="1"/>
            <a:r>
              <a:rPr lang="en-US" sz="2400" dirty="0"/>
              <a:t>ODS steels are very swelling resistant, as the oxide particles trap vacancies and gas atoms, resulting in very small and homogeneously dispersed voids/bubbles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D62D9-9F91-4F46-B200-52BCCE57F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Hardening:</a:t>
            </a:r>
          </a:p>
          <a:p>
            <a:pPr lvl="1"/>
            <a:r>
              <a:rPr lang="en-US" sz="2400" dirty="0"/>
              <a:t>hardness increases due to irradiation in ODS steels are smaller than in non-ODS steels</a:t>
            </a:r>
          </a:p>
          <a:p>
            <a:pPr lvl="1"/>
            <a:r>
              <a:rPr lang="en-US" sz="2400" dirty="0"/>
              <a:t>Oxide particles dominate hardness, and act as sinks for generated point defects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D8A2C-7321-FA4A-ACB5-1379490A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54E6-6245-FE49-8D26-52B929A2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E8F3-7E67-F346-9AA7-C81CD4E4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ODS is fabricated through mechanical alloying and subsequent annealing</a:t>
            </a:r>
          </a:p>
          <a:p>
            <a:r>
              <a:rPr lang="en-US" sz="2400" dirty="0"/>
              <a:t>9Cr-ODS steel has a unique structure consisting of tempered martensite and residual ferrite that induces superior strength through finely dispersed oxide particles </a:t>
            </a:r>
          </a:p>
          <a:p>
            <a:r>
              <a:rPr lang="en-US" sz="2400" dirty="0"/>
              <a:t>NFAs have a very high density of oxide particles, producing very high strength and creep resistance, at the cost of workability</a:t>
            </a:r>
          </a:p>
          <a:p>
            <a:r>
              <a:rPr lang="en-US" sz="2400" dirty="0" err="1"/>
              <a:t>FeCrAl</a:t>
            </a:r>
            <a:r>
              <a:rPr lang="en-US" sz="2400" dirty="0"/>
              <a:t>-ODS can provide superior corrosion resistance while retaining the ODS influenced mechanical properties</a:t>
            </a:r>
          </a:p>
          <a:p>
            <a:r>
              <a:rPr lang="en-US" sz="2400" dirty="0"/>
              <a:t>Further in-reactor studies on ODS steels need to be performed</a:t>
            </a:r>
          </a:p>
          <a:p>
            <a:r>
              <a:rPr lang="en-US" sz="2400" dirty="0"/>
              <a:t>While performance of ODS steels is widely studied, current production is limited to laboratory scale, with prohibitive costs for large scale production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84EE4-FB28-E546-AFFD-14D29EC0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6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alloys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Fe-Cr-al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62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r>
              <a:rPr lang="en-US" sz="2200" dirty="0" err="1"/>
              <a:t>FeCrAl</a:t>
            </a:r>
            <a:r>
              <a:rPr lang="en-US" sz="2200" dirty="0"/>
              <a:t> alloys are expected to have excellent high temperature corrosion behavior and very low void swelling, making them viable candidates for both LWR and advanced reactors</a:t>
            </a:r>
          </a:p>
          <a:p>
            <a:r>
              <a:rPr lang="en-US" sz="2200" dirty="0"/>
              <a:t>Strong push over the last 10 years to develop </a:t>
            </a:r>
            <a:r>
              <a:rPr lang="en-US" sz="2200" dirty="0" err="1"/>
              <a:t>FeCrAl</a:t>
            </a:r>
            <a:r>
              <a:rPr lang="en-US" sz="2200" dirty="0"/>
              <a:t> after Fukushima, including it as an accident tolerant fuel concept</a:t>
            </a:r>
          </a:p>
          <a:p>
            <a:r>
              <a:rPr lang="en-US" sz="2200" dirty="0"/>
              <a:t>Alloying additions are weighed to target properties and microstructure</a:t>
            </a:r>
          </a:p>
          <a:p>
            <a:r>
              <a:rPr lang="en-US" sz="2200" dirty="0"/>
              <a:t>Too much Cr leads to sigma phase and alpha’ which cause embrittlement, while too much Al leads to the formation of Al intermetallics</a:t>
            </a:r>
          </a:p>
          <a:p>
            <a:r>
              <a:rPr lang="en-US" sz="2200" dirty="0"/>
              <a:t>Cr and Al act as bcc stabilizers such that </a:t>
            </a:r>
            <a:r>
              <a:rPr lang="en-US" sz="2200" dirty="0" err="1"/>
              <a:t>FeCrAl</a:t>
            </a:r>
            <a:r>
              <a:rPr lang="en-US" sz="2200" dirty="0"/>
              <a:t> is fully ferritic</a:t>
            </a:r>
          </a:p>
          <a:p>
            <a:r>
              <a:rPr lang="en-US" sz="2200" dirty="0"/>
              <a:t>Other alloying species are added to increase strength, modify precipitation, etc.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6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0"/>
            <a:ext cx="6410632" cy="4157664"/>
          </a:xfrm>
        </p:spPr>
        <p:txBody>
          <a:bodyPr/>
          <a:lstStyle/>
          <a:p>
            <a:r>
              <a:rPr lang="en-US" sz="2200" dirty="0"/>
              <a:t>A range of alloys have been studied for radiation tolerance utilizing different fabrication techniques</a:t>
            </a:r>
          </a:p>
          <a:p>
            <a:r>
              <a:rPr lang="en-US" sz="2200" dirty="0"/>
              <a:t>Typically operate from 5-25 </a:t>
            </a:r>
            <a:r>
              <a:rPr lang="en-US" sz="2200" dirty="0" err="1"/>
              <a:t>wt</a:t>
            </a:r>
            <a:r>
              <a:rPr lang="en-US" sz="2200" dirty="0"/>
              <a:t>.%Cr and 2-8wt%Al</a:t>
            </a:r>
          </a:p>
          <a:p>
            <a:r>
              <a:rPr lang="en-US" sz="2200" dirty="0"/>
              <a:t>If too little Cr/Al is present, get poor high temperature corrosion resistance</a:t>
            </a:r>
          </a:p>
          <a:p>
            <a:r>
              <a:rPr lang="en-US" sz="2200" dirty="0"/>
              <a:t>To much Cr/Al, embrittlement and fabrication issues</a:t>
            </a:r>
          </a:p>
          <a:p>
            <a:r>
              <a:rPr lang="en-US" sz="2200" dirty="0"/>
              <a:t>To much of either Cr or Al, unfavorable precipitation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6574B-8CBC-D341-9597-5D32004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3" y="1799709"/>
            <a:ext cx="4946220" cy="41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6587613" cy="4157664"/>
          </a:xfrm>
        </p:spPr>
        <p:txBody>
          <a:bodyPr/>
          <a:lstStyle/>
          <a:p>
            <a:r>
              <a:rPr lang="en-US" sz="2200" dirty="0"/>
              <a:t>Effectively no void swelling has been observed up to 23 dpa and 600C</a:t>
            </a:r>
          </a:p>
          <a:p>
            <a:r>
              <a:rPr lang="en-US" sz="2200" dirty="0"/>
              <a:t>These alloys are expected to display excellent void swelling resistance characteristic of ferritic alloys</a:t>
            </a:r>
          </a:p>
          <a:p>
            <a:r>
              <a:rPr lang="en-US" sz="2200" dirty="0"/>
              <a:t>Both vacancy and interstitial loops of specific orientations are known to form, regardless of minor compositional variances</a:t>
            </a:r>
          </a:p>
          <a:p>
            <a:r>
              <a:rPr lang="en-US" sz="2200" dirty="0"/>
              <a:t>Loop size and density are impacted by composition and as-fabricated microstructure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8224A-9DBB-F81A-474C-B3D02158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757" y="2237453"/>
            <a:ext cx="4711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3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alpha’ 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7675547" cy="3845418"/>
          </a:xfrm>
        </p:spPr>
        <p:txBody>
          <a:bodyPr/>
          <a:lstStyle/>
          <a:p>
            <a:r>
              <a:rPr lang="en-US" sz="2200" dirty="0"/>
              <a:t>Like other high-Cr ferritic alloys, </a:t>
            </a:r>
            <a:r>
              <a:rPr lang="en-US" sz="2200" dirty="0" err="1"/>
              <a:t>FeCrAl</a:t>
            </a:r>
            <a:r>
              <a:rPr lang="en-US" sz="2200" dirty="0"/>
              <a:t> alloys have been shown to be susceptible to irradiation-enhanced precipitation of the Cr-rich alpha’ phase</a:t>
            </a:r>
          </a:p>
          <a:p>
            <a:r>
              <a:rPr lang="en-US" sz="2200" dirty="0"/>
              <a:t>Embrittlement due to alpha’ formation has a high likelihood of being the primary factor dictating the useful lifetime of </a:t>
            </a:r>
            <a:r>
              <a:rPr lang="en-US" sz="2200" dirty="0" err="1"/>
              <a:t>FeCrAl</a:t>
            </a:r>
            <a:r>
              <a:rPr lang="en-US" sz="2200" dirty="0"/>
              <a:t> components</a:t>
            </a:r>
          </a:p>
          <a:p>
            <a:r>
              <a:rPr lang="en-US" sz="2200" dirty="0"/>
              <a:t>Aluminum is believed to inhibit, but not prevent, alpha’ precipitation</a:t>
            </a:r>
          </a:p>
          <a:p>
            <a:r>
              <a:rPr lang="en-US" sz="2200" dirty="0"/>
              <a:t>Irradiation enhanced diffusion accelerates the Cr precipitation, reducing the temperature and Cr-content at which alpha’ is expected to form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8F8BF-5F3E-BE2F-2843-5B218CF7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1020759"/>
            <a:ext cx="2392347" cy="4675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A9CA1F-279A-F089-1F34-F74024DEDA14}"/>
              </a:ext>
            </a:extLst>
          </p:cNvPr>
          <p:cNvSpPr txBox="1"/>
          <p:nvPr/>
        </p:nvSpPr>
        <p:spPr>
          <a:xfrm>
            <a:off x="8245083" y="5794110"/>
            <a:ext cx="3377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/>
                <a:latin typeface="Helvetica" pitchFamily="2" charset="0"/>
              </a:rPr>
              <a:t>Atom probe tomography Cr atom maps during neutron irradiation</a:t>
            </a:r>
          </a:p>
        </p:txBody>
      </p:sp>
    </p:spTree>
    <p:extLst>
      <p:ext uri="{BB962C8B-B14F-4D97-AF65-F5344CB8AC3E}">
        <p14:creationId xmlns:p14="http://schemas.microsoft.com/office/powerpoint/2010/main" val="49900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C9E-72C5-B14A-E0DA-39D3F494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026D-5E6F-2139-0B68-74C8754F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1600610"/>
          </a:xfrm>
        </p:spPr>
        <p:txBody>
          <a:bodyPr/>
          <a:lstStyle/>
          <a:p>
            <a:r>
              <a:rPr lang="en-US" sz="2200" dirty="0" err="1"/>
              <a:t>FeCrAl</a:t>
            </a:r>
            <a:r>
              <a:rPr lang="en-US" sz="2200" dirty="0"/>
              <a:t> shows pronounced increases in yield strength and corresponding decreases in total elongation due to dislocations and alpha’ precipitates</a:t>
            </a:r>
          </a:p>
          <a:p>
            <a:r>
              <a:rPr lang="en-US" sz="2200" dirty="0"/>
              <a:t>The general trend is an initial regime where the yield strength steeply increases with increasing dose and then reaches a saturation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FAD89-CCD0-0372-F679-0F2CFD1C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6B257-C910-5CC4-3E4E-F0D1D4EA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235" y="3464028"/>
            <a:ext cx="7111181" cy="33939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4D96F2-1E02-20A5-7C22-AC97CE20A5C6}"/>
              </a:ext>
            </a:extLst>
          </p:cNvPr>
          <p:cNvSpPr txBox="1">
            <a:spLocks/>
          </p:cNvSpPr>
          <p:nvPr/>
        </p:nvSpPr>
        <p:spPr bwMode="auto">
          <a:xfrm>
            <a:off x="609600" y="3483693"/>
            <a:ext cx="3523635" cy="160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Saturation is typically around 10% elongation</a:t>
            </a:r>
          </a:p>
          <a:p>
            <a:r>
              <a:rPr lang="en-US" sz="2200" dirty="0"/>
              <a:t>Some high-Cr alloys have shown a third stage of complete embrittlement</a:t>
            </a:r>
          </a:p>
        </p:txBody>
      </p:sp>
    </p:spTree>
    <p:extLst>
      <p:ext uri="{BB962C8B-B14F-4D97-AF65-F5344CB8AC3E}">
        <p14:creationId xmlns:p14="http://schemas.microsoft.com/office/powerpoint/2010/main" val="282408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3F00-57BF-A2B0-BE6D-98BE9E43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8386-A857-555C-1947-590B0E754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45FFE-356D-F1EA-07DB-840AA82F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29880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3934</TotalTime>
  <Words>1605</Words>
  <Application>Microsoft Macintosh PowerPoint</Application>
  <PresentationFormat>Widescreen</PresentationFormat>
  <Paragraphs>145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Helvetica</vt:lpstr>
      <vt:lpstr>1_NCStateU-horizontal-left-logo</vt:lpstr>
      <vt:lpstr>NE 795: Advanced Reactor Materials</vt:lpstr>
      <vt:lpstr>Last Time</vt:lpstr>
      <vt:lpstr>Fe-Cr-al steels</vt:lpstr>
      <vt:lpstr>FeCrAl</vt:lpstr>
      <vt:lpstr>Compositional Limits</vt:lpstr>
      <vt:lpstr>Irradiation Behavior</vt:lpstr>
      <vt:lpstr>alpha’ Precipitation</vt:lpstr>
      <vt:lpstr>Irradiation Hardening</vt:lpstr>
      <vt:lpstr>PowerPoint Presentation</vt:lpstr>
      <vt:lpstr>ODS Steels</vt:lpstr>
      <vt:lpstr>Oxide Dispersion Strengthened</vt:lpstr>
      <vt:lpstr>Y2O3 Decomposition</vt:lpstr>
      <vt:lpstr>9Cr-ODS</vt:lpstr>
      <vt:lpstr>9Cr-ODS microstructure</vt:lpstr>
      <vt:lpstr>Residual Ferrite</vt:lpstr>
      <vt:lpstr>Mechanical Properties</vt:lpstr>
      <vt:lpstr>Ferritic 12Cr-ODS Steel</vt:lpstr>
      <vt:lpstr>NFAs</vt:lpstr>
      <vt:lpstr>FeCrAl-ODS Steel</vt:lpstr>
      <vt:lpstr>Corrosion</vt:lpstr>
      <vt:lpstr>Liquid Na Compatibility</vt:lpstr>
      <vt:lpstr>Irradiation Effects</vt:lpstr>
      <vt:lpstr>Irradiation Effects</vt:lpstr>
      <vt:lpstr>Irradiation Effects</vt:lpstr>
      <vt:lpstr>Irradiation Effects</vt:lpstr>
      <vt:lpstr>Irradiation Effects</vt:lpstr>
      <vt:lpstr>Summary</vt:lpstr>
      <vt:lpstr>Ni alloys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Beeler</cp:lastModifiedBy>
  <cp:revision>24</cp:revision>
  <dcterms:created xsi:type="dcterms:W3CDTF">2021-06-30T18:29:00Z</dcterms:created>
  <dcterms:modified xsi:type="dcterms:W3CDTF">2023-10-30T21:17:37Z</dcterms:modified>
</cp:coreProperties>
</file>